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4" r:id="rId2"/>
    <p:sldId id="323" r:id="rId3"/>
    <p:sldId id="309" r:id="rId4"/>
    <p:sldId id="257" r:id="rId5"/>
    <p:sldId id="315" r:id="rId6"/>
    <p:sldId id="316" r:id="rId7"/>
    <p:sldId id="317" r:id="rId8"/>
    <p:sldId id="320" r:id="rId9"/>
    <p:sldId id="290" r:id="rId10"/>
    <p:sldId id="281" r:id="rId11"/>
    <p:sldId id="302" r:id="rId12"/>
    <p:sldId id="324" r:id="rId13"/>
    <p:sldId id="279" r:id="rId14"/>
    <p:sldId id="322" r:id="rId15"/>
    <p:sldId id="296" r:id="rId16"/>
    <p:sldId id="326" r:id="rId17"/>
    <p:sldId id="328" r:id="rId18"/>
    <p:sldId id="329" r:id="rId19"/>
    <p:sldId id="325" r:id="rId20"/>
    <p:sldId id="330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o Di Blasi" initials="PDB" lastIdx="1" clrIdx="0">
    <p:extLst>
      <p:ext uri="{19B8F6BF-5375-455C-9EA6-DF929625EA0E}">
        <p15:presenceInfo xmlns:p15="http://schemas.microsoft.com/office/powerpoint/2012/main" userId="Paulo Di Blas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D9"/>
    <a:srgbClr val="145C29"/>
    <a:srgbClr val="2D372D"/>
    <a:srgbClr val="2D3749"/>
    <a:srgbClr val="54C126"/>
    <a:srgbClr val="485249"/>
    <a:srgbClr val="36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5" autoAdjust="0"/>
    <p:restoredTop sz="99770" autoAdjust="0"/>
  </p:normalViewPr>
  <p:slideViewPr>
    <p:cSldViewPr snapToGrid="0" snapToObjects="1">
      <p:cViewPr varScale="1">
        <p:scale>
          <a:sx n="98" d="100"/>
          <a:sy n="98" d="100"/>
        </p:scale>
        <p:origin x="88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Gr&#225;fico%20em%20Apresentac&#807;a&#771;o%20Teoria%20de%20Investimentos%20ajustado%20(Modo%20de%20Compatibilidade)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v>liquidez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C7C-42AA-9365-B7F99835B0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C7C-42AA-9365-B7F99835B0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C7C-42AA-9365-B7F99835B0D5}"/>
              </c:ext>
            </c:extLst>
          </c:dPt>
          <c:val>
            <c:numRef>
              <c:f>'[Gráfico em Apresentação Teoria de Investimentos ajustado (Modo de Compatibilidade)]Planilha1'!$G$5:$G$7</c:f>
              <c:numCache>
                <c:formatCode>0.00%</c:formatCode>
                <c:ptCount val="3"/>
                <c:pt idx="0">
                  <c:v>0.33333333333333331</c:v>
                </c:pt>
                <c:pt idx="1">
                  <c:v>0.33333333333333331</c:v>
                </c:pt>
                <c:pt idx="2">
                  <c:v>0.33333333333333331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C7C-42AA-9365-B7F99835B0D5}"/>
            </c:ext>
          </c:extLst>
        </c:ser>
        <c:ser>
          <c:idx val="1"/>
          <c:order val="1"/>
          <c:tx>
            <c:v>rentabilidade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C7C-42AA-9365-B7F99835B0D5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EC7C-42AA-9365-B7F99835B0D5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EC7C-42AA-9365-B7F99835B0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EC7C-42AA-9365-B7F99835B0D5}"/>
            </c:ext>
          </c:extLst>
        </c:ser>
        <c:ser>
          <c:idx val="2"/>
          <c:order val="2"/>
          <c:tx>
            <c:v>segurança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C7C-42AA-9365-B7F99835B0D5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EC7C-42AA-9365-B7F99835B0D5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EC7C-42AA-9365-B7F99835B0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EC7C-42AA-9365-B7F99835B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0T10:27:07.272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0.40625</cdr:y>
    </cdr:from>
    <cdr:to>
      <cdr:x>0.21483</cdr:x>
      <cdr:y>0.5</cdr:y>
    </cdr:to>
    <cdr:sp macro="" textlink="">
      <cdr:nvSpPr>
        <cdr:cNvPr id="5" name="CaixaDeTexto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0" y="1475900"/>
          <a:ext cx="1010120" cy="340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b="1" dirty="0" smtClean="0"/>
            <a:t>  DIPLOMA</a:t>
          </a:r>
          <a:endParaRPr lang="pt-BR" sz="1100" b="1" dirty="0"/>
        </a:p>
      </cdr:txBody>
    </cdr:sp>
  </cdr:relSizeAnchor>
  <cdr:relSizeAnchor xmlns:cdr="http://schemas.openxmlformats.org/drawingml/2006/chartDrawing">
    <cdr:from>
      <cdr:x>0.38108</cdr:x>
      <cdr:y>0.9275</cdr:y>
    </cdr:from>
    <cdr:to>
      <cdr:x>0.66696</cdr:x>
      <cdr:y>1</cdr:y>
    </cdr:to>
    <cdr:sp macro="" textlink="">
      <cdr:nvSpPr>
        <cdr:cNvPr id="6" name="CaixaDeTexto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1524918" y="2981629"/>
          <a:ext cx="1143964" cy="233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b="1" dirty="0" smtClean="0"/>
            <a:t>     QUALIFICAÇÃO</a:t>
          </a:r>
          <a:endParaRPr lang="pt-BR" sz="1100" b="1" dirty="0"/>
        </a:p>
      </cdr:txBody>
    </cdr:sp>
  </cdr:relSizeAnchor>
  <cdr:relSizeAnchor xmlns:cdr="http://schemas.openxmlformats.org/drawingml/2006/chartDrawing">
    <cdr:from>
      <cdr:x>0.71412</cdr:x>
      <cdr:y>0.14096</cdr:y>
    </cdr:from>
    <cdr:to>
      <cdr:x>1</cdr:x>
      <cdr:y>0.21346</cdr:y>
    </cdr:to>
    <cdr:sp macro="" textlink="">
      <cdr:nvSpPr>
        <cdr:cNvPr id="7" name="CaixaDeTexto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3505743" y="512093"/>
          <a:ext cx="1403436" cy="263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b="1" dirty="0" smtClean="0"/>
            <a:t>       EMPREGABILIDADE</a:t>
          </a:r>
          <a:endParaRPr lang="pt-BR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13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9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33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72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42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62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0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29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1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32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30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C3427-A23C-B14A-BDAD-F054671DFEBA}" type="datetimeFigureOut">
              <a:rPr lang="en-US" smtClean="0"/>
              <a:t>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82765-2544-4448-9BA5-814F8ECBD6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0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 </a:t>
            </a:r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494115" y="467102"/>
            <a:ext cx="2906791" cy="3146667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1" y="1640224"/>
              <a:ext cx="184731" cy="341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grpSp>
        <p:nvGrpSpPr>
          <p:cNvPr id="10" name="Group 2"/>
          <p:cNvGrpSpPr/>
          <p:nvPr/>
        </p:nvGrpSpPr>
        <p:grpSpPr>
          <a:xfrm>
            <a:off x="596910" y="1195553"/>
            <a:ext cx="4944176" cy="1312721"/>
            <a:chOff x="1122680" y="967132"/>
            <a:chExt cx="4609972" cy="1312721"/>
          </a:xfrm>
        </p:grpSpPr>
        <p:sp>
          <p:nvSpPr>
            <p:cNvPr id="11" name="TextBox 9"/>
            <p:cNvSpPr txBox="1"/>
            <p:nvPr/>
          </p:nvSpPr>
          <p:spPr>
            <a:xfrm>
              <a:off x="1299947" y="1134924"/>
              <a:ext cx="4432705" cy="11449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CERTIFICAÇÃO</a:t>
              </a:r>
              <a:r>
                <a:rPr lang="pt-BR" sz="3800" dirty="0">
                  <a:solidFill>
                    <a:srgbClr val="2D372D"/>
                  </a:solidFill>
                  <a:latin typeface="DIN-Black"/>
                  <a:cs typeface="DIN-Black"/>
                </a:rPr>
                <a:t> </a:t>
              </a: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DE </a:t>
              </a:r>
            </a:p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PESSOAS</a:t>
              </a:r>
              <a:endParaRPr lang="pt-BR" sz="38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15" name="TextBox 10"/>
            <p:cNvSpPr txBox="1"/>
            <p:nvPr/>
          </p:nvSpPr>
          <p:spPr>
            <a:xfrm>
              <a:off x="1122680" y="967132"/>
              <a:ext cx="18473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t-BR" sz="7200" dirty="0">
                <a:solidFill>
                  <a:srgbClr val="145C29"/>
                </a:solidFill>
                <a:latin typeface="DIN-Black"/>
                <a:cs typeface="DIN-Black"/>
              </a:endParaRPr>
            </a:p>
          </p:txBody>
        </p:sp>
      </p:grpSp>
      <p:sp>
        <p:nvSpPr>
          <p:cNvPr id="16" name="Rectangle 5"/>
          <p:cNvSpPr/>
          <p:nvPr/>
        </p:nvSpPr>
        <p:spPr>
          <a:xfrm>
            <a:off x="359099" y="1162135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extBox 11"/>
          <p:cNvSpPr txBox="1"/>
          <p:nvPr/>
        </p:nvSpPr>
        <p:spPr>
          <a:xfrm>
            <a:off x="514637" y="3047115"/>
            <a:ext cx="395421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145C29"/>
                </a:solidFill>
                <a:latin typeface="DIN-MediumItalic"/>
                <a:cs typeface="DIN-MediumItalic"/>
              </a:rPr>
              <a:t>A sabedoria protege a vida como protege o dinheiro, mas é o exercício da sabedoria que dá vida ao possuidor de dinheiro. </a:t>
            </a:r>
          </a:p>
          <a:p>
            <a:r>
              <a:rPr lang="pt-BR" sz="1000" dirty="0">
                <a:solidFill>
                  <a:srgbClr val="145C29"/>
                </a:solidFill>
                <a:latin typeface="DIN-MediumItalic"/>
                <a:cs typeface="DIN-MediumItalic"/>
              </a:rPr>
              <a:t>Eclesiastes 7,12</a:t>
            </a:r>
          </a:p>
        </p:txBody>
      </p:sp>
      <p:cxnSp>
        <p:nvCxnSpPr>
          <p:cNvPr id="19" name="Straight Connector 4"/>
          <p:cNvCxnSpPr/>
          <p:nvPr/>
        </p:nvCxnSpPr>
        <p:spPr>
          <a:xfrm>
            <a:off x="359099" y="4326455"/>
            <a:ext cx="3855701" cy="0"/>
          </a:xfrm>
          <a:prstGeom prst="line">
            <a:avLst/>
          </a:prstGeom>
          <a:ln w="6350">
            <a:solidFill>
              <a:srgbClr val="2D37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5"/>
          <p:cNvSpPr/>
          <p:nvPr/>
        </p:nvSpPr>
        <p:spPr>
          <a:xfrm>
            <a:off x="6012792" y="1202908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103" y="4447635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63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134192" y="1917528"/>
            <a:ext cx="2906791" cy="1661586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2" y="1640224"/>
              <a:ext cx="1847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917097" y="1732659"/>
            <a:ext cx="3470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pt-BR" altLang="pt-BR" sz="1400" dirty="0">
              <a:latin typeface="Calibri" panose="020F0502020204030204" pitchFamily="34" charset="0"/>
            </a:endParaRPr>
          </a:p>
          <a:p>
            <a:endParaRPr lang="pt-BR" sz="1400" dirty="0">
              <a:solidFill>
                <a:srgbClr val="2D372D"/>
              </a:solidFill>
              <a:latin typeface="DIN-Regular"/>
              <a:cs typeface="DIN-Regular"/>
            </a:endParaRPr>
          </a:p>
        </p:txBody>
      </p:sp>
      <p:grpSp>
        <p:nvGrpSpPr>
          <p:cNvPr id="17" name="Group 9"/>
          <p:cNvGrpSpPr/>
          <p:nvPr/>
        </p:nvGrpSpPr>
        <p:grpSpPr>
          <a:xfrm>
            <a:off x="603931" y="1619066"/>
            <a:ext cx="3486507" cy="1377054"/>
            <a:chOff x="4570726" y="1398991"/>
            <a:chExt cx="4788057" cy="2560290"/>
          </a:xfrm>
        </p:grpSpPr>
        <p:sp>
          <p:nvSpPr>
            <p:cNvPr id="18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0" name="Group 9"/>
          <p:cNvGrpSpPr/>
          <p:nvPr/>
        </p:nvGrpSpPr>
        <p:grpSpPr>
          <a:xfrm>
            <a:off x="4741470" y="1635678"/>
            <a:ext cx="3486507" cy="1377054"/>
            <a:chOff x="4570726" y="1398991"/>
            <a:chExt cx="4788057" cy="2560290"/>
          </a:xfrm>
        </p:grpSpPr>
        <p:sp>
          <p:nvSpPr>
            <p:cNvPr id="21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CaixaDeTexto 1"/>
          <p:cNvSpPr txBox="1"/>
          <p:nvPr/>
        </p:nvSpPr>
        <p:spPr>
          <a:xfrm flipH="1">
            <a:off x="595338" y="1616403"/>
            <a:ext cx="355059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1700" b="1" dirty="0" smtClean="0">
                <a:cs typeface="Tahoma" panose="020B0604030504040204" pitchFamily="34" charset="0"/>
              </a:rPr>
              <a:t>Atender demanda dos servidores </a:t>
            </a:r>
            <a:r>
              <a:rPr lang="pt-BR" altLang="pt-BR" sz="1700" b="1" dirty="0">
                <a:cs typeface="Tahoma" panose="020B0604030504040204" pitchFamily="34" charset="0"/>
              </a:rPr>
              <a:t>que atuam em áreas onde o diploma escolar não garante a expertise necessária ao desempenho da atividade</a:t>
            </a:r>
          </a:p>
          <a:p>
            <a:pPr algn="just"/>
            <a:endParaRPr lang="pt-BR" sz="1700" b="1" dirty="0"/>
          </a:p>
        </p:txBody>
      </p:sp>
      <p:grpSp>
        <p:nvGrpSpPr>
          <p:cNvPr id="23" name="Group 9"/>
          <p:cNvGrpSpPr/>
          <p:nvPr/>
        </p:nvGrpSpPr>
        <p:grpSpPr>
          <a:xfrm>
            <a:off x="603932" y="3560234"/>
            <a:ext cx="7624046" cy="667315"/>
            <a:chOff x="4570726" y="1398991"/>
            <a:chExt cx="4788057" cy="2560290"/>
          </a:xfrm>
        </p:grpSpPr>
        <p:sp>
          <p:nvSpPr>
            <p:cNvPr id="24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6" name="CaixaDeTexto 5"/>
          <p:cNvSpPr txBox="1"/>
          <p:nvPr/>
        </p:nvSpPr>
        <p:spPr>
          <a:xfrm>
            <a:off x="4760927" y="1658022"/>
            <a:ext cx="3965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b="1" dirty="0">
                <a:cs typeface="Tahoma" panose="020B0604030504040204" pitchFamily="34" charset="0"/>
              </a:rPr>
              <a:t>Elevar o número de certificações disponibilizando o exame em </a:t>
            </a:r>
            <a:endParaRPr lang="pt-BR" altLang="pt-BR" b="1" dirty="0" smtClean="0">
              <a:cs typeface="Tahoma" panose="020B0604030504040204" pitchFamily="34" charset="0"/>
            </a:endParaRPr>
          </a:p>
          <a:p>
            <a:r>
              <a:rPr lang="pt-BR" altLang="pt-BR" b="1" dirty="0" smtClean="0">
                <a:cs typeface="Tahoma" panose="020B0604030504040204" pitchFamily="34" charset="0"/>
              </a:rPr>
              <a:t>nível </a:t>
            </a:r>
            <a:r>
              <a:rPr lang="pt-BR" altLang="pt-BR" b="1" dirty="0">
                <a:cs typeface="Tahoma" panose="020B0604030504040204" pitchFamily="34" charset="0"/>
              </a:rPr>
              <a:t>nacional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03931" y="739300"/>
            <a:ext cx="7624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VANTAGENS PARA O SEGMENTO</a:t>
            </a:r>
            <a:endParaRPr lang="pt-BR" sz="3200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53385" y="3710171"/>
            <a:ext cx="7574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b="1" dirty="0">
                <a:cs typeface="Tahoma" panose="020B0604030504040204" pitchFamily="34" charset="0"/>
              </a:rPr>
              <a:t>Estender o serviço prestado a todo território nacional</a:t>
            </a:r>
            <a:r>
              <a:rPr lang="pt-BR" b="1" dirty="0" smtClean="0"/>
              <a:t> </a:t>
            </a:r>
            <a:endParaRPr lang="pt-BR" b="1" dirty="0"/>
          </a:p>
        </p:txBody>
      </p:sp>
      <p:cxnSp>
        <p:nvCxnSpPr>
          <p:cNvPr id="30" name="Conector de seta reta 29"/>
          <p:cNvCxnSpPr/>
          <p:nvPr/>
        </p:nvCxnSpPr>
        <p:spPr>
          <a:xfrm>
            <a:off x="1673851" y="3256054"/>
            <a:ext cx="56564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60" y="2173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29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1134192" y="3117449"/>
            <a:ext cx="290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2400" dirty="0">
              <a:solidFill>
                <a:srgbClr val="145C29"/>
              </a:solidFill>
              <a:latin typeface="DIN-MediumItalic"/>
              <a:cs typeface="DIN-MediumItalic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93187" y="1789266"/>
            <a:ext cx="1849185" cy="1823669"/>
            <a:chOff x="4570726" y="1364775"/>
            <a:chExt cx="4836366" cy="2594506"/>
          </a:xfrm>
        </p:grpSpPr>
        <p:sp>
          <p:nvSpPr>
            <p:cNvPr id="7" name="Rectangle 6"/>
            <p:cNvSpPr/>
            <p:nvPr/>
          </p:nvSpPr>
          <p:spPr>
            <a:xfrm>
              <a:off x="4619035" y="1364775"/>
              <a:ext cx="4788057" cy="2560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1" y="743198"/>
            <a:ext cx="9144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 </a:t>
            </a:r>
            <a:r>
              <a:rPr lang="pt-BR" sz="3200" b="1" dirty="0" smtClean="0"/>
              <a:t>EXEMPLOS DE CERTIFICAÇÕES DE PESSOAS</a:t>
            </a:r>
            <a:endParaRPr lang="pt-BR" sz="3200" b="1" dirty="0"/>
          </a:p>
        </p:txBody>
      </p:sp>
      <p:grpSp>
        <p:nvGrpSpPr>
          <p:cNvPr id="17" name="Group 9"/>
          <p:cNvGrpSpPr/>
          <p:nvPr/>
        </p:nvGrpSpPr>
        <p:grpSpPr>
          <a:xfrm>
            <a:off x="6946464" y="1789267"/>
            <a:ext cx="2007620" cy="1799618"/>
            <a:chOff x="4570726" y="1398991"/>
            <a:chExt cx="4788057" cy="2560290"/>
          </a:xfrm>
        </p:grpSpPr>
        <p:sp>
          <p:nvSpPr>
            <p:cNvPr id="18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0" name="Group 9"/>
          <p:cNvGrpSpPr/>
          <p:nvPr/>
        </p:nvGrpSpPr>
        <p:grpSpPr>
          <a:xfrm>
            <a:off x="4660199" y="1779359"/>
            <a:ext cx="2042156" cy="1833576"/>
            <a:chOff x="4570726" y="1398991"/>
            <a:chExt cx="4788057" cy="2560290"/>
          </a:xfrm>
        </p:grpSpPr>
        <p:sp>
          <p:nvSpPr>
            <p:cNvPr id="21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133" y="2127746"/>
            <a:ext cx="1186995" cy="147600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412" y="2111857"/>
            <a:ext cx="1186995" cy="1476000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155" y="2111857"/>
            <a:ext cx="1186995" cy="1476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351523" y="1751515"/>
            <a:ext cx="2102257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CPA-10 / CPA-20</a:t>
            </a:r>
            <a:endParaRPr lang="pt-BR" sz="1750" b="1" dirty="0"/>
          </a:p>
        </p:txBody>
      </p:sp>
      <p:sp>
        <p:nvSpPr>
          <p:cNvPr id="25" name="CaixaDeTexto 24"/>
          <p:cNvSpPr txBox="1"/>
          <p:nvPr/>
        </p:nvSpPr>
        <p:spPr>
          <a:xfrm flipH="1">
            <a:off x="4593238" y="1767684"/>
            <a:ext cx="2188086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CGA</a:t>
            </a:r>
            <a:endParaRPr lang="pt-BR" sz="1750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848804" y="1760082"/>
            <a:ext cx="223682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CEA</a:t>
            </a:r>
            <a:endParaRPr lang="pt-BR" sz="1750" b="1" dirty="0"/>
          </a:p>
        </p:txBody>
      </p:sp>
      <p:grpSp>
        <p:nvGrpSpPr>
          <p:cNvPr id="28" name="Group 9"/>
          <p:cNvGrpSpPr/>
          <p:nvPr/>
        </p:nvGrpSpPr>
        <p:grpSpPr>
          <a:xfrm>
            <a:off x="710756" y="4171928"/>
            <a:ext cx="7624046" cy="796008"/>
            <a:chOff x="4570726" y="1398991"/>
            <a:chExt cx="4788057" cy="2560290"/>
          </a:xfrm>
        </p:grpSpPr>
        <p:sp>
          <p:nvSpPr>
            <p:cNvPr id="29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NÃO</a:t>
              </a:r>
              <a:endParaRPr lang="pt-BR" dirty="0"/>
            </a:p>
          </p:txBody>
        </p:sp>
        <p:sp>
          <p:nvSpPr>
            <p:cNvPr id="30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1" name="CaixaDeTexto 30"/>
          <p:cNvSpPr txBox="1"/>
          <p:nvPr/>
        </p:nvSpPr>
        <p:spPr>
          <a:xfrm>
            <a:off x="818899" y="4156958"/>
            <a:ext cx="7515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i="1" dirty="0" smtClean="0">
                <a:solidFill>
                  <a:srgbClr val="FF0000"/>
                </a:solidFill>
              </a:rPr>
              <a:t>AS CERTIFICAÇÕES FORAM CRIADAS PARA AUMENTAR O NÍVEL DE CONHECIMENTO DOS PROFISSIONAIS DOS MERCADOS FINANCEIRO E DE CAPITAIS SOBRE OS PRODUTOS DE INVESTIMENTO</a:t>
            </a:r>
          </a:p>
          <a:p>
            <a:pPr algn="just"/>
            <a:r>
              <a:rPr lang="pt-BR" sz="1600" b="1" dirty="0" smtClean="0"/>
              <a:t> </a:t>
            </a:r>
            <a:endParaRPr lang="pt-BR" sz="1600" b="1" dirty="0"/>
          </a:p>
        </p:txBody>
      </p:sp>
      <p:grpSp>
        <p:nvGrpSpPr>
          <p:cNvPr id="32" name="Group 9"/>
          <p:cNvGrpSpPr/>
          <p:nvPr/>
        </p:nvGrpSpPr>
        <p:grpSpPr>
          <a:xfrm>
            <a:off x="289567" y="1777240"/>
            <a:ext cx="1849185" cy="1823669"/>
            <a:chOff x="4570726" y="1364775"/>
            <a:chExt cx="4836366" cy="2594506"/>
          </a:xfrm>
        </p:grpSpPr>
        <p:sp>
          <p:nvSpPr>
            <p:cNvPr id="33" name="Rectangle 6"/>
            <p:cNvSpPr/>
            <p:nvPr/>
          </p:nvSpPr>
          <p:spPr>
            <a:xfrm>
              <a:off x="4619035" y="1364775"/>
              <a:ext cx="4788057" cy="2560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5" name="Imagem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83" y="2106727"/>
            <a:ext cx="1186995" cy="1476000"/>
          </a:xfrm>
          <a:prstGeom prst="rect">
            <a:avLst/>
          </a:prstGeom>
        </p:spPr>
      </p:pic>
      <p:sp>
        <p:nvSpPr>
          <p:cNvPr id="36" name="CaixaDeTexto 35"/>
          <p:cNvSpPr txBox="1"/>
          <p:nvPr/>
        </p:nvSpPr>
        <p:spPr>
          <a:xfrm>
            <a:off x="188653" y="1777314"/>
            <a:ext cx="2102257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CGRPPS</a:t>
            </a:r>
            <a:endParaRPr lang="pt-BR" sz="1750" b="1" dirty="0"/>
          </a:p>
        </p:txBody>
      </p:sp>
      <p:pic>
        <p:nvPicPr>
          <p:cNvPr id="37" name="Picture 2" descr="ABIP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261" y="21477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7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1134192" y="3117449"/>
            <a:ext cx="290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2400" dirty="0">
              <a:solidFill>
                <a:srgbClr val="145C29"/>
              </a:solidFill>
              <a:latin typeface="DIN-MediumItalic"/>
              <a:cs typeface="DIN-MediumItalic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93187" y="1789266"/>
            <a:ext cx="1849185" cy="1823669"/>
            <a:chOff x="4570726" y="1364775"/>
            <a:chExt cx="4836366" cy="2594506"/>
          </a:xfrm>
        </p:grpSpPr>
        <p:sp>
          <p:nvSpPr>
            <p:cNvPr id="7" name="Rectangle 6"/>
            <p:cNvSpPr/>
            <p:nvPr/>
          </p:nvSpPr>
          <p:spPr>
            <a:xfrm>
              <a:off x="4619035" y="1364775"/>
              <a:ext cx="4788057" cy="2560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1" y="743198"/>
            <a:ext cx="9144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 </a:t>
            </a:r>
            <a:r>
              <a:rPr lang="pt-BR" sz="3200" b="1" dirty="0" smtClean="0"/>
              <a:t>EXEMPLOS DE CERTIFICAÇÕES DE PESSOAS</a:t>
            </a:r>
            <a:endParaRPr lang="pt-BR" sz="3200" b="1" dirty="0"/>
          </a:p>
        </p:txBody>
      </p:sp>
      <p:grpSp>
        <p:nvGrpSpPr>
          <p:cNvPr id="17" name="Group 9"/>
          <p:cNvGrpSpPr/>
          <p:nvPr/>
        </p:nvGrpSpPr>
        <p:grpSpPr>
          <a:xfrm>
            <a:off x="6946464" y="1789267"/>
            <a:ext cx="2007620" cy="1799618"/>
            <a:chOff x="4570726" y="1398991"/>
            <a:chExt cx="4788057" cy="2560290"/>
          </a:xfrm>
        </p:grpSpPr>
        <p:sp>
          <p:nvSpPr>
            <p:cNvPr id="18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0" name="Group 9"/>
          <p:cNvGrpSpPr/>
          <p:nvPr/>
        </p:nvGrpSpPr>
        <p:grpSpPr>
          <a:xfrm>
            <a:off x="4660199" y="1779359"/>
            <a:ext cx="2042156" cy="1833576"/>
            <a:chOff x="4570726" y="1398991"/>
            <a:chExt cx="4788057" cy="2560290"/>
          </a:xfrm>
        </p:grpSpPr>
        <p:sp>
          <p:nvSpPr>
            <p:cNvPr id="21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2351523" y="1751515"/>
            <a:ext cx="2102257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CPA-10 / CPA-20</a:t>
            </a:r>
            <a:endParaRPr lang="pt-BR" sz="1750" b="1" dirty="0"/>
          </a:p>
        </p:txBody>
      </p:sp>
      <p:sp>
        <p:nvSpPr>
          <p:cNvPr id="25" name="CaixaDeTexto 24"/>
          <p:cNvSpPr txBox="1"/>
          <p:nvPr/>
        </p:nvSpPr>
        <p:spPr>
          <a:xfrm flipH="1">
            <a:off x="4593238" y="1767684"/>
            <a:ext cx="2188086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CGA</a:t>
            </a:r>
            <a:endParaRPr lang="pt-BR" sz="1750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848804" y="1760082"/>
            <a:ext cx="223682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CEA</a:t>
            </a:r>
            <a:endParaRPr lang="pt-BR" sz="1750" b="1" dirty="0"/>
          </a:p>
        </p:txBody>
      </p:sp>
      <p:grpSp>
        <p:nvGrpSpPr>
          <p:cNvPr id="28" name="Group 9"/>
          <p:cNvGrpSpPr/>
          <p:nvPr/>
        </p:nvGrpSpPr>
        <p:grpSpPr>
          <a:xfrm>
            <a:off x="710756" y="4171928"/>
            <a:ext cx="7624046" cy="796008"/>
            <a:chOff x="4570726" y="1398991"/>
            <a:chExt cx="4788057" cy="2560290"/>
          </a:xfrm>
        </p:grpSpPr>
        <p:sp>
          <p:nvSpPr>
            <p:cNvPr id="29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NÃO</a:t>
              </a:r>
              <a:endParaRPr lang="pt-BR" dirty="0"/>
            </a:p>
          </p:txBody>
        </p:sp>
        <p:sp>
          <p:nvSpPr>
            <p:cNvPr id="30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1" name="CaixaDeTexto 30"/>
          <p:cNvSpPr txBox="1"/>
          <p:nvPr/>
        </p:nvSpPr>
        <p:spPr>
          <a:xfrm>
            <a:off x="818899" y="4156958"/>
            <a:ext cx="7515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i="1" dirty="0" smtClean="0">
                <a:solidFill>
                  <a:srgbClr val="FF0000"/>
                </a:solidFill>
              </a:rPr>
              <a:t>AS CERTIFICAÇÕES FORAM CRIADAS PARA AUMENTAR O NÍVEL DE CONHECIMENTO DOS PROFISSIONAIS DOS MERCADOS FINANCEIRO E DE CAPITAIS SOBRE OS PRODUTOS DE INVESTIMENTO</a:t>
            </a:r>
          </a:p>
          <a:p>
            <a:pPr algn="just"/>
            <a:r>
              <a:rPr lang="pt-BR" sz="1600" b="1" dirty="0" smtClean="0"/>
              <a:t> </a:t>
            </a:r>
            <a:endParaRPr lang="pt-BR" sz="1600" b="1" dirty="0"/>
          </a:p>
        </p:txBody>
      </p:sp>
      <p:grpSp>
        <p:nvGrpSpPr>
          <p:cNvPr id="32" name="Group 9"/>
          <p:cNvGrpSpPr/>
          <p:nvPr/>
        </p:nvGrpSpPr>
        <p:grpSpPr>
          <a:xfrm>
            <a:off x="289567" y="1777240"/>
            <a:ext cx="1888487" cy="1823669"/>
            <a:chOff x="4570726" y="1364775"/>
            <a:chExt cx="4939157" cy="2594506"/>
          </a:xfrm>
        </p:grpSpPr>
        <p:sp>
          <p:nvSpPr>
            <p:cNvPr id="33" name="Rectangle 6"/>
            <p:cNvSpPr/>
            <p:nvPr/>
          </p:nvSpPr>
          <p:spPr>
            <a:xfrm>
              <a:off x="4721826" y="1364775"/>
              <a:ext cx="4788057" cy="2560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4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6" name="CaixaDeTexto 35"/>
          <p:cNvSpPr txBox="1"/>
          <p:nvPr/>
        </p:nvSpPr>
        <p:spPr>
          <a:xfrm>
            <a:off x="188653" y="1777314"/>
            <a:ext cx="2102257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 smtClean="0"/>
              <a:t>CGRPPS</a:t>
            </a:r>
          </a:p>
        </p:txBody>
      </p:sp>
      <p:pic>
        <p:nvPicPr>
          <p:cNvPr id="37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261" y="21477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aixaDeTexto 37"/>
          <p:cNvSpPr txBox="1"/>
          <p:nvPr/>
        </p:nvSpPr>
        <p:spPr>
          <a:xfrm>
            <a:off x="188653" y="2062197"/>
            <a:ext cx="2102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tx2"/>
                </a:solidFill>
              </a:rPr>
              <a:t>Portaria MPS 155 </a:t>
            </a:r>
          </a:p>
          <a:p>
            <a:pPr algn="ctr"/>
            <a:r>
              <a:rPr lang="pt-BR" sz="1600" b="1" dirty="0" smtClean="0">
                <a:solidFill>
                  <a:schemeClr val="tx2"/>
                </a:solidFill>
              </a:rPr>
              <a:t>+ </a:t>
            </a:r>
          </a:p>
          <a:p>
            <a:pPr algn="ctr"/>
            <a:r>
              <a:rPr lang="pt-BR" sz="1600" b="1" dirty="0" smtClean="0">
                <a:solidFill>
                  <a:schemeClr val="tx2"/>
                </a:solidFill>
              </a:rPr>
              <a:t>Passivo Atuarial </a:t>
            </a:r>
          </a:p>
          <a:p>
            <a:pPr algn="ctr"/>
            <a:r>
              <a:rPr lang="pt-BR" sz="1600" b="1" dirty="0" smtClean="0">
                <a:solidFill>
                  <a:schemeClr val="tx2"/>
                </a:solidFill>
              </a:rPr>
              <a:t>+ </a:t>
            </a:r>
          </a:p>
          <a:p>
            <a:pPr algn="ctr"/>
            <a:r>
              <a:rPr lang="pt-BR" sz="1600" b="1" dirty="0" smtClean="0">
                <a:solidFill>
                  <a:schemeClr val="tx2"/>
                </a:solidFill>
              </a:rPr>
              <a:t>Política de Investimentos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7084190" y="2002065"/>
            <a:ext cx="16614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solidFill>
                  <a:schemeClr val="tx2"/>
                </a:solidFill>
              </a:rPr>
              <a:t>Profissionais que assessoram os gerentes na indicação de produtos de investimento. </a:t>
            </a:r>
            <a:endParaRPr lang="pt-BR" sz="1600" b="1" dirty="0" smtClean="0">
              <a:solidFill>
                <a:schemeClr val="tx2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786826" y="2005387"/>
            <a:ext cx="20711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chemeClr val="tx2"/>
                </a:solidFill>
              </a:rPr>
              <a:t>P</a:t>
            </a:r>
            <a:r>
              <a:rPr lang="pt-BR" sz="1600" b="1" dirty="0" smtClean="0">
                <a:solidFill>
                  <a:schemeClr val="tx2"/>
                </a:solidFill>
              </a:rPr>
              <a:t>rofissionais </a:t>
            </a:r>
            <a:r>
              <a:rPr lang="pt-BR" sz="1600" b="1" dirty="0">
                <a:solidFill>
                  <a:schemeClr val="tx2"/>
                </a:solidFill>
              </a:rPr>
              <a:t>que atuam na gestão de recursos de terceiros, com poder </a:t>
            </a:r>
            <a:r>
              <a:rPr lang="pt-BR" sz="1600" b="1" dirty="0" smtClean="0">
                <a:solidFill>
                  <a:schemeClr val="tx2"/>
                </a:solidFill>
              </a:rPr>
              <a:t>para tomar decisões de investimento.</a:t>
            </a:r>
            <a:endParaRPr lang="pt-BR" sz="1600" b="1" dirty="0">
              <a:solidFill>
                <a:schemeClr val="tx2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4769" y="2058495"/>
            <a:ext cx="1874608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50" b="1" dirty="0" smtClean="0">
                <a:solidFill>
                  <a:schemeClr val="tx2"/>
                </a:solidFill>
              </a:rPr>
              <a:t>Níveis</a:t>
            </a:r>
          </a:p>
          <a:p>
            <a:r>
              <a:rPr lang="pt-BR" sz="1550" b="1" dirty="0" smtClean="0">
                <a:solidFill>
                  <a:schemeClr val="tx2"/>
                </a:solidFill>
              </a:rPr>
              <a:t>CPA-10: distribuição de produtos</a:t>
            </a:r>
          </a:p>
          <a:p>
            <a:endParaRPr lang="pt-BR" sz="1550" b="1" dirty="0" smtClean="0">
              <a:solidFill>
                <a:schemeClr val="tx2"/>
              </a:solidFill>
            </a:endParaRPr>
          </a:p>
          <a:p>
            <a:r>
              <a:rPr lang="pt-BR" sz="1550" b="1" dirty="0" smtClean="0">
                <a:solidFill>
                  <a:schemeClr val="tx2"/>
                </a:solidFill>
              </a:rPr>
              <a:t>CPA-20: Investidores </a:t>
            </a:r>
            <a:r>
              <a:rPr lang="pt-BR" sz="1550" b="1" dirty="0">
                <a:solidFill>
                  <a:schemeClr val="tx2"/>
                </a:solidFill>
              </a:rPr>
              <a:t>Institucionais</a:t>
            </a:r>
            <a:endParaRPr lang="pt-BR" sz="155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92213" y="57609"/>
            <a:ext cx="5098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59549" y="167315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7046" y="649763"/>
            <a:ext cx="8633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PARA O PROFISSIONAL CERTIFICADO                                                 </a:t>
            </a:r>
            <a:endParaRPr lang="pt-BR" sz="3200" b="1" dirty="0"/>
          </a:p>
        </p:txBody>
      </p:sp>
      <p:graphicFrame>
        <p:nvGraphicFramePr>
          <p:cNvPr id="29" name="Gráfico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71069"/>
              </p:ext>
            </p:extLst>
          </p:nvPr>
        </p:nvGraphicFramePr>
        <p:xfrm>
          <a:off x="4260501" y="1292032"/>
          <a:ext cx="4909179" cy="3632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/>
          <p:cNvSpPr txBox="1"/>
          <p:nvPr/>
        </p:nvSpPr>
        <p:spPr>
          <a:xfrm flipH="1">
            <a:off x="92213" y="1641446"/>
            <a:ext cx="4268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DIPLOMA    EMPREGABILIDADE  QUALIFICAÇÃO</a:t>
            </a:r>
            <a:endParaRPr lang="pt-BR" sz="1600" b="1" dirty="0"/>
          </a:p>
        </p:txBody>
      </p:sp>
      <p:pic>
        <p:nvPicPr>
          <p:cNvPr id="36" name="Picture 2" descr="Resultado de imagem para 3 PILARES IMAGEM LIV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601" y="2067516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BIP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33" y="2095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81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45920" y="548640"/>
            <a:ext cx="8196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 </a:t>
            </a:r>
            <a:r>
              <a:rPr lang="pt-BR" sz="3200" b="1" dirty="0" smtClean="0"/>
              <a:t>PARA O REGULADOR</a:t>
            </a:r>
            <a:endParaRPr lang="pt-BR" sz="3200" b="1" dirty="0"/>
          </a:p>
        </p:txBody>
      </p: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116" y="36010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9"/>
          <p:cNvGrpSpPr/>
          <p:nvPr/>
        </p:nvGrpSpPr>
        <p:grpSpPr>
          <a:xfrm>
            <a:off x="995855" y="1418766"/>
            <a:ext cx="6861662" cy="701867"/>
            <a:chOff x="4570726" y="1398991"/>
            <a:chExt cx="4788057" cy="2560290"/>
          </a:xfrm>
        </p:grpSpPr>
        <p:sp>
          <p:nvSpPr>
            <p:cNvPr id="1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9" name="Group 9"/>
          <p:cNvGrpSpPr/>
          <p:nvPr/>
        </p:nvGrpSpPr>
        <p:grpSpPr>
          <a:xfrm>
            <a:off x="995855" y="2347616"/>
            <a:ext cx="6861662" cy="765896"/>
            <a:chOff x="4570726" y="1398991"/>
            <a:chExt cx="4788057" cy="2560290"/>
          </a:xfrm>
        </p:grpSpPr>
        <p:sp>
          <p:nvSpPr>
            <p:cNvPr id="20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2" name="Group 9"/>
          <p:cNvGrpSpPr/>
          <p:nvPr/>
        </p:nvGrpSpPr>
        <p:grpSpPr>
          <a:xfrm>
            <a:off x="995855" y="3340495"/>
            <a:ext cx="6861662" cy="795826"/>
            <a:chOff x="4570726" y="1398991"/>
            <a:chExt cx="4788057" cy="2560290"/>
          </a:xfrm>
        </p:grpSpPr>
        <p:sp>
          <p:nvSpPr>
            <p:cNvPr id="23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" name="Retângulo 2"/>
          <p:cNvSpPr/>
          <p:nvPr/>
        </p:nvSpPr>
        <p:spPr>
          <a:xfrm>
            <a:off x="1162494" y="1582726"/>
            <a:ext cx="5714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b="1" dirty="0">
                <a:cs typeface="Tahoma" panose="020B0604030504040204" pitchFamily="34" charset="0"/>
              </a:rPr>
              <a:t>Detectar o nível do conhecimento individual e coletivo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1141903" y="2478860"/>
            <a:ext cx="5258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b="1" dirty="0">
                <a:cs typeface="Tahoma" panose="020B0604030504040204" pitchFamily="34" charset="0"/>
              </a:rPr>
              <a:t>Identificar valores, competências e fragilidades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9263" y="3361446"/>
            <a:ext cx="6527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b="1" dirty="0">
                <a:cs typeface="Tahoma" panose="020B0604030504040204" pitchFamily="34" charset="0"/>
              </a:rPr>
              <a:t>Aprimorar o desempenho das pessoas, pela elevação do conhecimento</a:t>
            </a:r>
          </a:p>
        </p:txBody>
      </p:sp>
    </p:spTree>
    <p:extLst>
      <p:ext uri="{BB962C8B-B14F-4D97-AF65-F5344CB8AC3E}">
        <p14:creationId xmlns:p14="http://schemas.microsoft.com/office/powerpoint/2010/main" val="36375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1134192" y="3117449"/>
            <a:ext cx="290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2400" dirty="0">
              <a:solidFill>
                <a:srgbClr val="145C29"/>
              </a:solidFill>
              <a:latin typeface="DIN-MediumItalic"/>
              <a:cs typeface="DIN-MediumItalic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49" y="40804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284936" y="1212303"/>
            <a:ext cx="4394068" cy="3667327"/>
            <a:chOff x="295" y="1077"/>
            <a:chExt cx="3600" cy="3285"/>
          </a:xfrm>
        </p:grpSpPr>
        <p:pic>
          <p:nvPicPr>
            <p:cNvPr id="17" name="Picture 5" descr="map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077"/>
              <a:ext cx="3600" cy="3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>
              <a:off x="2744" y="2886"/>
              <a:ext cx="46" cy="45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 flipV="1">
              <a:off x="2880" y="3158"/>
              <a:ext cx="46" cy="45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0" name="AutoShape 8"/>
            <p:cNvSpPr>
              <a:spLocks noChangeArrowheads="1"/>
            </p:cNvSpPr>
            <p:nvPr/>
          </p:nvSpPr>
          <p:spPr bwMode="auto">
            <a:xfrm>
              <a:off x="2971" y="1933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1" name="AutoShape 9"/>
            <p:cNvSpPr>
              <a:spLocks noChangeArrowheads="1"/>
            </p:cNvSpPr>
            <p:nvPr/>
          </p:nvSpPr>
          <p:spPr bwMode="auto">
            <a:xfrm>
              <a:off x="3061" y="2523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2" name="AutoShape 10"/>
            <p:cNvSpPr>
              <a:spLocks noChangeArrowheads="1"/>
            </p:cNvSpPr>
            <p:nvPr/>
          </p:nvSpPr>
          <p:spPr bwMode="auto">
            <a:xfrm>
              <a:off x="2336" y="2704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3" name="AutoShape 11"/>
            <p:cNvSpPr>
              <a:spLocks noChangeArrowheads="1"/>
            </p:cNvSpPr>
            <p:nvPr/>
          </p:nvSpPr>
          <p:spPr bwMode="auto">
            <a:xfrm>
              <a:off x="2472" y="2614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4" name="AutoShape 12"/>
            <p:cNvSpPr>
              <a:spLocks noChangeArrowheads="1"/>
            </p:cNvSpPr>
            <p:nvPr/>
          </p:nvSpPr>
          <p:spPr bwMode="auto">
            <a:xfrm>
              <a:off x="3379" y="2115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5" name="AutoShape 13"/>
            <p:cNvSpPr>
              <a:spLocks noChangeArrowheads="1"/>
            </p:cNvSpPr>
            <p:nvPr/>
          </p:nvSpPr>
          <p:spPr bwMode="auto">
            <a:xfrm>
              <a:off x="3107" y="1797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>
              <a:off x="3470" y="2024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7" name="AutoShape 15"/>
            <p:cNvSpPr>
              <a:spLocks noChangeArrowheads="1"/>
            </p:cNvSpPr>
            <p:nvPr/>
          </p:nvSpPr>
          <p:spPr bwMode="auto">
            <a:xfrm>
              <a:off x="3379" y="1797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8" name="AutoShape 16"/>
            <p:cNvSpPr>
              <a:spLocks noChangeArrowheads="1"/>
            </p:cNvSpPr>
            <p:nvPr/>
          </p:nvSpPr>
          <p:spPr bwMode="auto">
            <a:xfrm>
              <a:off x="3379" y="1933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29" name="AutoShape 17"/>
            <p:cNvSpPr>
              <a:spLocks noChangeArrowheads="1"/>
            </p:cNvSpPr>
            <p:nvPr/>
          </p:nvSpPr>
          <p:spPr bwMode="auto">
            <a:xfrm>
              <a:off x="2653" y="1842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0" name="AutoShape 18"/>
            <p:cNvSpPr>
              <a:spLocks noChangeArrowheads="1"/>
            </p:cNvSpPr>
            <p:nvPr/>
          </p:nvSpPr>
          <p:spPr bwMode="auto">
            <a:xfrm>
              <a:off x="1927" y="3022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1" name="AutoShape 19"/>
            <p:cNvSpPr>
              <a:spLocks noChangeArrowheads="1"/>
            </p:cNvSpPr>
            <p:nvPr/>
          </p:nvSpPr>
          <p:spPr bwMode="auto">
            <a:xfrm>
              <a:off x="1973" y="2478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2" name="AutoShape 20"/>
            <p:cNvSpPr>
              <a:spLocks noChangeArrowheads="1"/>
            </p:cNvSpPr>
            <p:nvPr/>
          </p:nvSpPr>
          <p:spPr bwMode="auto">
            <a:xfrm>
              <a:off x="2018" y="3838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3" name="AutoShape 21"/>
            <p:cNvSpPr>
              <a:spLocks noChangeArrowheads="1"/>
            </p:cNvSpPr>
            <p:nvPr/>
          </p:nvSpPr>
          <p:spPr bwMode="auto">
            <a:xfrm>
              <a:off x="2381" y="3203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4" name="AutoShape 22"/>
            <p:cNvSpPr>
              <a:spLocks noChangeArrowheads="1"/>
            </p:cNvSpPr>
            <p:nvPr/>
          </p:nvSpPr>
          <p:spPr bwMode="auto">
            <a:xfrm>
              <a:off x="2154" y="3385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5" name="AutoShape 23"/>
            <p:cNvSpPr>
              <a:spLocks noChangeArrowheads="1"/>
            </p:cNvSpPr>
            <p:nvPr/>
          </p:nvSpPr>
          <p:spPr bwMode="auto">
            <a:xfrm>
              <a:off x="2290" y="3612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6" name="AutoShape 24"/>
            <p:cNvSpPr>
              <a:spLocks noChangeArrowheads="1"/>
            </p:cNvSpPr>
            <p:nvPr/>
          </p:nvSpPr>
          <p:spPr bwMode="auto">
            <a:xfrm>
              <a:off x="1292" y="1706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7" name="AutoShape 25"/>
            <p:cNvSpPr>
              <a:spLocks noChangeArrowheads="1"/>
            </p:cNvSpPr>
            <p:nvPr/>
          </p:nvSpPr>
          <p:spPr bwMode="auto">
            <a:xfrm>
              <a:off x="3334" y="2251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8" name="AutoShape 26"/>
            <p:cNvSpPr>
              <a:spLocks noChangeArrowheads="1"/>
            </p:cNvSpPr>
            <p:nvPr/>
          </p:nvSpPr>
          <p:spPr bwMode="auto">
            <a:xfrm>
              <a:off x="2154" y="1661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39" name="AutoShape 27"/>
            <p:cNvSpPr>
              <a:spLocks noChangeArrowheads="1"/>
            </p:cNvSpPr>
            <p:nvPr/>
          </p:nvSpPr>
          <p:spPr bwMode="auto">
            <a:xfrm>
              <a:off x="1247" y="2251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  <p:sp>
          <p:nvSpPr>
            <p:cNvPr id="40" name="AutoShape 28"/>
            <p:cNvSpPr>
              <a:spLocks noChangeArrowheads="1"/>
            </p:cNvSpPr>
            <p:nvPr/>
          </p:nvSpPr>
          <p:spPr bwMode="auto">
            <a:xfrm>
              <a:off x="2971" y="3022"/>
              <a:ext cx="46" cy="46"/>
            </a:xfrm>
            <a:prstGeom prst="flowChartOr">
              <a:avLst/>
            </a:prstGeom>
            <a:solidFill>
              <a:srgbClr val="FF0000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2400" b="0">
                <a:solidFill>
                  <a:schemeClr val="tx1"/>
                </a:solidFill>
              </a:endParaRPr>
            </a:p>
          </p:txBody>
        </p:sp>
      </p:grp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5505969" y="1255628"/>
            <a:ext cx="3276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pt-BR" altLang="pt-BR" sz="2400" dirty="0" smtClean="0">
                <a:solidFill>
                  <a:srgbClr val="2D372D"/>
                </a:solidFill>
                <a:latin typeface="+mn-lt"/>
              </a:rPr>
              <a:t>A FGV dispõe de uma rede de 320 centros de testes distribuídos em praticamente todo território nacional, com flexibilidade para abrir e fechar centros de teste conforme a demanda.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381324" y="528990"/>
            <a:ext cx="819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 </a:t>
            </a:r>
            <a:r>
              <a:rPr lang="pt-BR" sz="2800" b="1" dirty="0" smtClean="0"/>
              <a:t>CENTROS DE TESTE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5890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 </a:t>
            </a:r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494115" y="467103"/>
            <a:ext cx="2906791" cy="2272378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1" y="1640224"/>
              <a:ext cx="184731" cy="341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grpSp>
        <p:nvGrpSpPr>
          <p:cNvPr id="10" name="Group 2"/>
          <p:cNvGrpSpPr/>
          <p:nvPr/>
        </p:nvGrpSpPr>
        <p:grpSpPr>
          <a:xfrm>
            <a:off x="596910" y="964482"/>
            <a:ext cx="6109087" cy="1431400"/>
            <a:chOff x="1122680" y="736061"/>
            <a:chExt cx="5696138" cy="1431400"/>
          </a:xfrm>
        </p:grpSpPr>
        <p:sp>
          <p:nvSpPr>
            <p:cNvPr id="11" name="TextBox 9"/>
            <p:cNvSpPr txBox="1"/>
            <p:nvPr/>
          </p:nvSpPr>
          <p:spPr>
            <a:xfrm>
              <a:off x="3186528" y="736061"/>
              <a:ext cx="3632290" cy="11449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CERTIFICAÇÃO</a:t>
              </a:r>
            </a:p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INSTITUCIONAL</a:t>
              </a:r>
              <a:endParaRPr lang="pt-BR" sz="38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15" name="TextBox 10"/>
            <p:cNvSpPr txBox="1"/>
            <p:nvPr/>
          </p:nvSpPr>
          <p:spPr>
            <a:xfrm>
              <a:off x="1122680" y="967132"/>
              <a:ext cx="18473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t-BR" sz="7200" dirty="0">
                <a:solidFill>
                  <a:srgbClr val="145C29"/>
                </a:solidFill>
                <a:latin typeface="DIN-Black"/>
                <a:cs typeface="DIN-Black"/>
              </a:endParaRPr>
            </a:p>
          </p:txBody>
        </p:sp>
      </p:grpSp>
      <p:sp>
        <p:nvSpPr>
          <p:cNvPr id="16" name="Rectangle 5"/>
          <p:cNvSpPr/>
          <p:nvPr/>
        </p:nvSpPr>
        <p:spPr>
          <a:xfrm>
            <a:off x="1363967" y="792563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925" y="4447635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imagem de anjo com 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940" y="2583443"/>
            <a:ext cx="1776639" cy="177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2" descr="Resultado de imagem para foto de diabinho desenh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84653" y="2583443"/>
            <a:ext cx="1750435" cy="177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5"/>
          <p:cNvSpPr/>
          <p:nvPr/>
        </p:nvSpPr>
        <p:spPr>
          <a:xfrm>
            <a:off x="7663250" y="804045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87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134192" y="1917528"/>
            <a:ext cx="2906791" cy="1661586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2" y="1640224"/>
              <a:ext cx="1847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917097" y="1732659"/>
            <a:ext cx="3470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pt-BR" altLang="pt-BR" sz="1400" dirty="0">
              <a:latin typeface="Calibri" panose="020F0502020204030204" pitchFamily="34" charset="0"/>
            </a:endParaRPr>
          </a:p>
          <a:p>
            <a:endParaRPr lang="pt-BR" sz="1400" dirty="0">
              <a:solidFill>
                <a:srgbClr val="2D372D"/>
              </a:solidFill>
              <a:latin typeface="DIN-Regular"/>
              <a:cs typeface="DIN-Regular"/>
            </a:endParaRPr>
          </a:p>
        </p:txBody>
      </p:sp>
      <p:grpSp>
        <p:nvGrpSpPr>
          <p:cNvPr id="17" name="Group 9"/>
          <p:cNvGrpSpPr/>
          <p:nvPr/>
        </p:nvGrpSpPr>
        <p:grpSpPr>
          <a:xfrm>
            <a:off x="320754" y="1619066"/>
            <a:ext cx="8239585" cy="1377054"/>
            <a:chOff x="4570726" y="1398991"/>
            <a:chExt cx="10470183" cy="2560290"/>
          </a:xfrm>
        </p:grpSpPr>
        <p:sp>
          <p:nvSpPr>
            <p:cNvPr id="18" name="Rectangle 6"/>
            <p:cNvSpPr/>
            <p:nvPr/>
          </p:nvSpPr>
          <p:spPr>
            <a:xfrm>
              <a:off x="4570726" y="1398991"/>
              <a:ext cx="10470183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3" name="Group 9"/>
          <p:cNvGrpSpPr/>
          <p:nvPr/>
        </p:nvGrpSpPr>
        <p:grpSpPr>
          <a:xfrm>
            <a:off x="320753" y="3582122"/>
            <a:ext cx="8239586" cy="1437350"/>
            <a:chOff x="4491738" y="1371348"/>
            <a:chExt cx="4788057" cy="3708934"/>
          </a:xfrm>
        </p:grpSpPr>
        <p:sp>
          <p:nvSpPr>
            <p:cNvPr id="24" name="Rectangle 6"/>
            <p:cNvSpPr/>
            <p:nvPr/>
          </p:nvSpPr>
          <p:spPr>
            <a:xfrm>
              <a:off x="4491738" y="1371348"/>
              <a:ext cx="4788057" cy="37089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ctangle 7"/>
            <p:cNvSpPr/>
            <p:nvPr/>
          </p:nvSpPr>
          <p:spPr>
            <a:xfrm>
              <a:off x="4502890" y="1398991"/>
              <a:ext cx="31058" cy="3681291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6" name="CaixaDeTexto 25"/>
          <p:cNvSpPr txBox="1"/>
          <p:nvPr/>
        </p:nvSpPr>
        <p:spPr>
          <a:xfrm>
            <a:off x="184826" y="758756"/>
            <a:ext cx="8667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INVESTIDOR QUALIFICADO &amp; INVESTIDOR PROFISSIONAL</a:t>
            </a:r>
            <a:endParaRPr lang="pt-BR" sz="2800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20754" y="1619066"/>
            <a:ext cx="82395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solidFill>
                  <a:srgbClr val="FF0000"/>
                </a:solidFill>
              </a:rPr>
              <a:t>INVESTIDOR QUALIFICADO </a:t>
            </a:r>
            <a:r>
              <a:rPr lang="pt-BR" sz="1400" dirty="0" smtClean="0"/>
              <a:t>é </a:t>
            </a:r>
            <a:r>
              <a:rPr lang="pt-BR" sz="1400" dirty="0"/>
              <a:t>um investidor que, por conta de sua formação, experiência ou capital, </a:t>
            </a:r>
            <a:endParaRPr lang="pt-BR" sz="1400" dirty="0" smtClean="0"/>
          </a:p>
          <a:p>
            <a:pPr algn="just"/>
            <a:r>
              <a:rPr lang="pt-BR" sz="1400" dirty="0" smtClean="0"/>
              <a:t>possui </a:t>
            </a:r>
            <a:r>
              <a:rPr lang="pt-BR" sz="1400" dirty="0"/>
              <a:t>habilidade ou condições adequadas para avaliar o risco de aplicações financeiras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 smtClean="0"/>
              <a:t>Distinção utilizada para regular </a:t>
            </a:r>
            <a:r>
              <a:rPr lang="pt-BR" sz="1400" dirty="0"/>
              <a:t>o mercado, proteger o pequeno investidor e elevar a qualidade de investimentos. </a:t>
            </a:r>
            <a:r>
              <a:rPr lang="pt-BR" sz="1400" dirty="0" smtClean="0"/>
              <a:t>Impedir </a:t>
            </a:r>
            <a:r>
              <a:rPr lang="pt-BR" sz="1400" dirty="0"/>
              <a:t>o acesso a investimentos de alta complexidade a investidores que não </a:t>
            </a:r>
            <a:r>
              <a:rPr lang="pt-BR" sz="1400" dirty="0" smtClean="0"/>
              <a:t>reúnem </a:t>
            </a:r>
            <a:r>
              <a:rPr lang="pt-BR" sz="1400" dirty="0"/>
              <a:t>os critérios necessários, assim como </a:t>
            </a:r>
            <a:r>
              <a:rPr lang="pt-BR" sz="1400" dirty="0" smtClean="0"/>
              <a:t>limitar </a:t>
            </a:r>
            <a:r>
              <a:rPr lang="pt-BR" sz="1400" dirty="0"/>
              <a:t>a atuação daqueles que já possuem essa condição.</a:t>
            </a:r>
            <a:endParaRPr lang="pt-BR" sz="1400" dirty="0"/>
          </a:p>
        </p:txBody>
      </p:sp>
      <p:cxnSp>
        <p:nvCxnSpPr>
          <p:cNvPr id="30" name="Conector de seta reta 29"/>
          <p:cNvCxnSpPr/>
          <p:nvPr/>
        </p:nvCxnSpPr>
        <p:spPr>
          <a:xfrm>
            <a:off x="1673851" y="3265782"/>
            <a:ext cx="56564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60" y="2173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373935" y="3579492"/>
            <a:ext cx="83295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</a:rPr>
              <a:t>INVESTIDOR  </a:t>
            </a:r>
            <a:r>
              <a:rPr lang="pt-BR" sz="1400" b="1" dirty="0" smtClean="0">
                <a:solidFill>
                  <a:srgbClr val="FF0000"/>
                </a:solidFill>
              </a:rPr>
              <a:t>PROFISSIO</a:t>
            </a:r>
            <a:r>
              <a:rPr lang="pt-BR" sz="1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NAL </a:t>
            </a:r>
            <a:r>
              <a:rPr lang="pt-BR" sz="1400" dirty="0" smtClean="0"/>
              <a:t>engloba </a:t>
            </a:r>
            <a:r>
              <a:rPr lang="pt-BR" sz="1400" dirty="0"/>
              <a:t>maior exigência de formação, experiência ou </a:t>
            </a:r>
            <a:r>
              <a:rPr lang="pt-BR" sz="1400" dirty="0" smtClean="0"/>
              <a:t>capital:</a:t>
            </a:r>
          </a:p>
          <a:p>
            <a:endParaRPr lang="pt-BR" sz="1400" dirty="0" smtClean="0"/>
          </a:p>
          <a:p>
            <a:r>
              <a:rPr lang="pt-BR" sz="1400" dirty="0" smtClean="0"/>
              <a:t>(i</a:t>
            </a:r>
            <a:r>
              <a:rPr lang="pt-BR" sz="1400" dirty="0"/>
              <a:t>) instituições </a:t>
            </a:r>
            <a:r>
              <a:rPr lang="pt-BR" sz="1400" dirty="0" smtClean="0"/>
              <a:t>financeiras; </a:t>
            </a:r>
            <a:r>
              <a:rPr lang="pt-BR" sz="1400" dirty="0"/>
              <a:t>(</a:t>
            </a:r>
            <a:r>
              <a:rPr lang="pt-BR" sz="1400" dirty="0" err="1"/>
              <a:t>ii</a:t>
            </a:r>
            <a:r>
              <a:rPr lang="pt-BR" sz="1400" dirty="0"/>
              <a:t>) companhias seguradoras e sociedades de capitalização; (</a:t>
            </a:r>
            <a:r>
              <a:rPr lang="pt-BR" sz="1400" dirty="0" err="1"/>
              <a:t>iii</a:t>
            </a:r>
            <a:r>
              <a:rPr lang="pt-BR" sz="1400" dirty="0"/>
              <a:t>) entidades abertas e fechadas de previdência complementar; (</a:t>
            </a:r>
            <a:r>
              <a:rPr lang="pt-BR" sz="1400" dirty="0" err="1"/>
              <a:t>iv</a:t>
            </a:r>
            <a:r>
              <a:rPr lang="pt-BR" sz="1400" dirty="0"/>
              <a:t>) pessoas naturais ou jurídicas que possuam investimentos financeiros em valor superior a R$ 10.000.000,00 e que, adicionalmente, atestem por escrito sua condição de investidor profissional mediante termo próprio</a:t>
            </a:r>
            <a:r>
              <a:rPr lang="pt-BR" sz="1400" dirty="0" smtClean="0"/>
              <a:t>; </a:t>
            </a:r>
            <a:r>
              <a:rPr lang="pt-BR" sz="1400" u="sng" dirty="0" smtClean="0"/>
              <a:t>dentre outros</a:t>
            </a:r>
            <a:r>
              <a:rPr lang="pt-BR" sz="1400" dirty="0" smtClean="0"/>
              <a:t>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5701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134192" y="1917528"/>
            <a:ext cx="2906791" cy="1661586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2" y="1640224"/>
              <a:ext cx="1847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917097" y="1732659"/>
            <a:ext cx="3470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pt-BR" altLang="pt-BR" sz="1400" dirty="0">
              <a:latin typeface="Calibri" panose="020F0502020204030204" pitchFamily="34" charset="0"/>
            </a:endParaRPr>
          </a:p>
          <a:p>
            <a:endParaRPr lang="pt-BR" sz="1400" dirty="0">
              <a:solidFill>
                <a:srgbClr val="2D372D"/>
              </a:solidFill>
              <a:latin typeface="DIN-Regular"/>
              <a:cs typeface="DIN-Regular"/>
            </a:endParaRPr>
          </a:p>
        </p:txBody>
      </p:sp>
      <p:grpSp>
        <p:nvGrpSpPr>
          <p:cNvPr id="17" name="Group 9"/>
          <p:cNvGrpSpPr/>
          <p:nvPr/>
        </p:nvGrpSpPr>
        <p:grpSpPr>
          <a:xfrm>
            <a:off x="4747724" y="881899"/>
            <a:ext cx="3812614" cy="1377054"/>
            <a:chOff x="4570726" y="1398991"/>
            <a:chExt cx="10470183" cy="2560290"/>
          </a:xfrm>
        </p:grpSpPr>
        <p:sp>
          <p:nvSpPr>
            <p:cNvPr id="18" name="Rectangle 6"/>
            <p:cNvSpPr/>
            <p:nvPr/>
          </p:nvSpPr>
          <p:spPr>
            <a:xfrm>
              <a:off x="4570726" y="1398991"/>
              <a:ext cx="10470183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30" name="Conector de seta reta 29"/>
          <p:cNvCxnSpPr/>
          <p:nvPr/>
        </p:nvCxnSpPr>
        <p:spPr>
          <a:xfrm>
            <a:off x="4747723" y="2776681"/>
            <a:ext cx="381261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60" y="2173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"/>
          <p:cNvSpPr txBox="1"/>
          <p:nvPr/>
        </p:nvSpPr>
        <p:spPr>
          <a:xfrm>
            <a:off x="321012" y="2456851"/>
            <a:ext cx="3627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PARA O RPPS</a:t>
            </a:r>
            <a:endParaRPr lang="pt-BR" sz="4000" dirty="0">
              <a:solidFill>
                <a:srgbClr val="2D372D"/>
              </a:solidFill>
              <a:latin typeface="DIN-Black"/>
              <a:cs typeface="DIN-Black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771404" y="874905"/>
            <a:ext cx="38126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solidFill>
                  <a:srgbClr val="FF0000"/>
                </a:solidFill>
              </a:rPr>
              <a:t>INVESTIDOR QUALIFICADO</a:t>
            </a:r>
            <a:endParaRPr lang="pt-BR" sz="1400" dirty="0"/>
          </a:p>
          <a:p>
            <a:pPr marL="400050" indent="-400050" algn="just">
              <a:buAutoNum type="romanLcParenR"/>
            </a:pPr>
            <a:r>
              <a:rPr lang="pt-BR" sz="1400" dirty="0" smtClean="0"/>
              <a:t>CRP vigente;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Comitê </a:t>
            </a:r>
            <a:r>
              <a:rPr lang="pt-BR" sz="1400" dirty="0"/>
              <a:t>de </a:t>
            </a:r>
            <a:r>
              <a:rPr lang="pt-BR" sz="1400" dirty="0" smtClean="0"/>
              <a:t>Investimentos;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Recursos mínimos aplicados </a:t>
            </a:r>
            <a:r>
              <a:rPr lang="pt-BR" sz="1400" dirty="0"/>
              <a:t>de R$ </a:t>
            </a:r>
            <a:r>
              <a:rPr lang="pt-BR" sz="1400" dirty="0" smtClean="0"/>
              <a:t>10 milhões;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Adesão ao Pró-Gestão</a:t>
            </a:r>
            <a:r>
              <a:rPr lang="pt-BR" sz="1400" dirty="0"/>
              <a:t>. </a:t>
            </a:r>
          </a:p>
        </p:txBody>
      </p:sp>
      <p:grpSp>
        <p:nvGrpSpPr>
          <p:cNvPr id="32" name="Group 9"/>
          <p:cNvGrpSpPr/>
          <p:nvPr/>
        </p:nvGrpSpPr>
        <p:grpSpPr>
          <a:xfrm>
            <a:off x="4746035" y="3262794"/>
            <a:ext cx="3812614" cy="1377054"/>
            <a:chOff x="4570726" y="1398991"/>
            <a:chExt cx="10470183" cy="2560290"/>
          </a:xfrm>
        </p:grpSpPr>
        <p:sp>
          <p:nvSpPr>
            <p:cNvPr id="33" name="Rectangle 6"/>
            <p:cNvSpPr/>
            <p:nvPr/>
          </p:nvSpPr>
          <p:spPr>
            <a:xfrm>
              <a:off x="4570726" y="1398991"/>
              <a:ext cx="10470183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4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5" name="CaixaDeTexto 34"/>
          <p:cNvSpPr txBox="1"/>
          <p:nvPr/>
        </p:nvSpPr>
        <p:spPr>
          <a:xfrm>
            <a:off x="4772455" y="3262794"/>
            <a:ext cx="38126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solidFill>
                  <a:srgbClr val="FF0000"/>
                </a:solidFill>
              </a:rPr>
              <a:t>INVESTIDOR PROFISSIONAL</a:t>
            </a:r>
            <a:endParaRPr lang="pt-BR" sz="1400" dirty="0"/>
          </a:p>
          <a:p>
            <a:pPr marL="400050" indent="-400050" algn="just">
              <a:buAutoNum type="romanLcParenR"/>
            </a:pPr>
            <a:r>
              <a:rPr lang="pt-BR" sz="1400" dirty="0" smtClean="0"/>
              <a:t>CRP vigente;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Comitê </a:t>
            </a:r>
            <a:r>
              <a:rPr lang="pt-BR" sz="1400" dirty="0"/>
              <a:t>de </a:t>
            </a:r>
            <a:r>
              <a:rPr lang="pt-BR" sz="1400" dirty="0" smtClean="0"/>
              <a:t>Investimentos;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Recursos </a:t>
            </a:r>
            <a:r>
              <a:rPr lang="pt-BR" sz="1400" dirty="0"/>
              <a:t>aplicados acima de R$ 1 </a:t>
            </a:r>
            <a:r>
              <a:rPr lang="pt-BR" sz="1400" dirty="0" smtClean="0"/>
              <a:t>bilhão; </a:t>
            </a:r>
          </a:p>
          <a:p>
            <a:pPr marL="400050" indent="-400050" algn="just">
              <a:buAutoNum type="romanLcParenR"/>
            </a:pPr>
            <a:r>
              <a:rPr lang="pt-BR" sz="1400" dirty="0" smtClean="0"/>
              <a:t>Obter </a:t>
            </a:r>
            <a:r>
              <a:rPr lang="pt-BR" sz="1400" dirty="0"/>
              <a:t>nível máximo de certificação pelo Pró-Gestão. </a:t>
            </a:r>
          </a:p>
        </p:txBody>
      </p:sp>
    </p:spTree>
    <p:extLst>
      <p:ext uri="{BB962C8B-B14F-4D97-AF65-F5344CB8AC3E}">
        <p14:creationId xmlns:p14="http://schemas.microsoft.com/office/powerpoint/2010/main" val="228221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A5FF7-F4F9-4A83-8474-3FB09CA0A2D0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/>
          </p:nvPr>
        </p:nvGraphicFramePr>
        <p:xfrm>
          <a:off x="-23234" y="89498"/>
          <a:ext cx="9036750" cy="499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Planilha" r:id="rId3" imgW="13277852" imgH="9096492" progId="Excel.Sheet.12">
                  <p:embed/>
                </p:oleObj>
              </mc:Choice>
              <mc:Fallback>
                <p:oleObj name="Planilha" r:id="rId3" imgW="13277852" imgH="90964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3234" y="89498"/>
                        <a:ext cx="9036750" cy="499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 bwMode="auto">
          <a:xfrm>
            <a:off x="5868144" y="4227203"/>
            <a:ext cx="2970330" cy="5400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2250" dirty="0"/>
              <a:t>5. </a:t>
            </a:r>
            <a:r>
              <a:rPr lang="pt-BR" sz="2400" dirty="0"/>
              <a:t>Do Pró-Gestão RPPS</a:t>
            </a:r>
            <a:endParaRPr lang="pt-BR" sz="2250" dirty="0"/>
          </a:p>
        </p:txBody>
      </p:sp>
    </p:spTree>
    <p:extLst>
      <p:ext uri="{BB962C8B-B14F-4D97-AF65-F5344CB8AC3E}">
        <p14:creationId xmlns:p14="http://schemas.microsoft.com/office/powerpoint/2010/main" val="3012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 </a:t>
            </a:r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494115" y="467102"/>
            <a:ext cx="2906791" cy="3146667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1" y="1640224"/>
              <a:ext cx="184731" cy="341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grpSp>
        <p:nvGrpSpPr>
          <p:cNvPr id="10" name="Group 2"/>
          <p:cNvGrpSpPr/>
          <p:nvPr/>
        </p:nvGrpSpPr>
        <p:grpSpPr>
          <a:xfrm>
            <a:off x="596909" y="1195553"/>
            <a:ext cx="4934045" cy="1312721"/>
            <a:chOff x="1122680" y="967132"/>
            <a:chExt cx="4600527" cy="1312721"/>
          </a:xfrm>
        </p:grpSpPr>
        <p:sp>
          <p:nvSpPr>
            <p:cNvPr id="11" name="TextBox 9"/>
            <p:cNvSpPr txBox="1"/>
            <p:nvPr/>
          </p:nvSpPr>
          <p:spPr>
            <a:xfrm>
              <a:off x="1299947" y="1134924"/>
              <a:ext cx="4423260" cy="11449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PORTARIA MPS 155</a:t>
              </a:r>
            </a:p>
            <a:p>
              <a:pPr>
                <a:lnSpc>
                  <a:spcPct val="90000"/>
                </a:lnSpc>
              </a:pPr>
              <a:r>
                <a:rPr lang="pt-BR" sz="38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15 de Maio 2008</a:t>
              </a:r>
            </a:p>
          </p:txBody>
        </p:sp>
        <p:sp>
          <p:nvSpPr>
            <p:cNvPr id="15" name="TextBox 10"/>
            <p:cNvSpPr txBox="1"/>
            <p:nvPr/>
          </p:nvSpPr>
          <p:spPr>
            <a:xfrm>
              <a:off x="1122680" y="967132"/>
              <a:ext cx="18473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t-BR" sz="7200" dirty="0">
                <a:solidFill>
                  <a:srgbClr val="145C29"/>
                </a:solidFill>
                <a:latin typeface="DIN-Black"/>
                <a:cs typeface="DIN-Black"/>
              </a:endParaRPr>
            </a:p>
          </p:txBody>
        </p:sp>
      </p:grpSp>
      <p:sp>
        <p:nvSpPr>
          <p:cNvPr id="16" name="Rectangle 5"/>
          <p:cNvSpPr/>
          <p:nvPr/>
        </p:nvSpPr>
        <p:spPr>
          <a:xfrm>
            <a:off x="359099" y="1162135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extBox 11"/>
          <p:cNvSpPr txBox="1"/>
          <p:nvPr/>
        </p:nvSpPr>
        <p:spPr>
          <a:xfrm>
            <a:off x="514637" y="3047115"/>
            <a:ext cx="52977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i="1" dirty="0">
                <a:solidFill>
                  <a:srgbClr val="145C29"/>
                </a:solidFill>
                <a:latin typeface="DIN-MediumItalic"/>
              </a:rPr>
              <a:t>Art. 2º A União, os Estados, o Distrito Federal e os Municípios deverão comprovar junto à SPS que o responsável pela gestão dos recursos dos seus regimes próprios de previdência social tenha sido aprovado em exame de certificação organizado por entidade autônoma de reconhecida capacidade técnica e difusão no mercado brasileiro de capitais, cujo conteúdo abrangerá, no mínimo, o contido no anexo a esta </a:t>
            </a:r>
            <a:r>
              <a:rPr lang="pt-BR" sz="1400" i="1" dirty="0" smtClean="0">
                <a:solidFill>
                  <a:srgbClr val="145C29"/>
                </a:solidFill>
                <a:latin typeface="DIN-MediumItalic"/>
              </a:rPr>
              <a:t>Portaria.</a:t>
            </a:r>
            <a:endParaRPr lang="pt-BR" sz="1000" i="1" dirty="0">
              <a:solidFill>
                <a:srgbClr val="DAE1D9"/>
              </a:solidFill>
              <a:latin typeface="DIN-MediumItalic"/>
              <a:cs typeface="DIN-MediumItalic"/>
            </a:endParaRPr>
          </a:p>
        </p:txBody>
      </p:sp>
      <p:cxnSp>
        <p:nvCxnSpPr>
          <p:cNvPr id="19" name="Straight Connector 4"/>
          <p:cNvCxnSpPr/>
          <p:nvPr/>
        </p:nvCxnSpPr>
        <p:spPr>
          <a:xfrm>
            <a:off x="563386" y="4725298"/>
            <a:ext cx="3855701" cy="0"/>
          </a:xfrm>
          <a:prstGeom prst="line">
            <a:avLst/>
          </a:prstGeom>
          <a:ln w="6350">
            <a:solidFill>
              <a:srgbClr val="2D37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5"/>
          <p:cNvSpPr/>
          <p:nvPr/>
        </p:nvSpPr>
        <p:spPr>
          <a:xfrm>
            <a:off x="5812346" y="1162135"/>
            <a:ext cx="73268" cy="1465801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103" y="4447635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8"/>
          <p:cNvSpPr txBox="1"/>
          <p:nvPr/>
        </p:nvSpPr>
        <p:spPr>
          <a:xfrm>
            <a:off x="6167006" y="1196734"/>
            <a:ext cx="3847857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pt-BR" sz="2800" b="1" dirty="0" smtClean="0">
                <a:latin typeface="Calibri" panose="020F0502020204030204" pitchFamily="34" charset="0"/>
              </a:rPr>
              <a:t>O INÍCIO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pt-BR" sz="2800" b="1" dirty="0">
              <a:latin typeface="Calibri" panose="020F0502020204030204" pitchFamily="34" charset="0"/>
            </a:endParaRPr>
          </a:p>
          <a:p>
            <a:endParaRPr lang="pt-BR" sz="2800" dirty="0">
              <a:solidFill>
                <a:srgbClr val="2D372D"/>
              </a:solidFill>
              <a:latin typeface="DIN-Regular"/>
              <a:cs typeface="DIN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8837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4192" y="3117449"/>
            <a:ext cx="290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2400" dirty="0">
              <a:solidFill>
                <a:srgbClr val="145C29"/>
              </a:solidFill>
              <a:latin typeface="DIN-MediumItalic"/>
              <a:cs typeface="DIN-MediumItal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755" y="1022866"/>
            <a:ext cx="102810" cy="2804774"/>
          </a:xfrm>
          <a:prstGeom prst="rect">
            <a:avLst/>
          </a:prstGeom>
          <a:solidFill>
            <a:srgbClr val="54C1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49" y="40804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abipem.org.br/wp-content/uploads/2019/01/1%C2%BA-Congresso-Brasileiro-de-Investimentos-de-RPP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34" y="1022866"/>
            <a:ext cx="3550619" cy="27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5053922" y="1168133"/>
            <a:ext cx="3841275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BR" b="1" i="1" dirty="0" smtClean="0"/>
              <a:t>Obrigado! </a:t>
            </a:r>
            <a:endParaRPr lang="pt-BR" b="1" i="1" dirty="0"/>
          </a:p>
          <a:p>
            <a:pPr>
              <a:spcBef>
                <a:spcPts val="600"/>
              </a:spcBef>
            </a:pPr>
            <a:r>
              <a:rPr lang="pt-BR" b="1" i="1" dirty="0"/>
              <a:t>P</a:t>
            </a:r>
            <a:r>
              <a:rPr lang="pt-BR" b="1" i="1" dirty="0" smtClean="0"/>
              <a:t>aulo Ricardo Di Blasi</a:t>
            </a:r>
            <a:endParaRPr lang="pt-BR" b="1" i="1" dirty="0"/>
          </a:p>
          <a:p>
            <a:pPr>
              <a:spcBef>
                <a:spcPts val="600"/>
              </a:spcBef>
            </a:pPr>
            <a:r>
              <a:rPr lang="pt-BR" dirty="0" smtClean="0"/>
              <a:t>Consultor Financeiro</a:t>
            </a:r>
            <a:endParaRPr lang="pt-BR" dirty="0"/>
          </a:p>
          <a:p>
            <a:pPr>
              <a:spcBef>
                <a:spcPts val="600"/>
              </a:spcBef>
            </a:pPr>
            <a:r>
              <a:rPr lang="pt-BR" dirty="0" smtClean="0"/>
              <a:t>Professor Universitário</a:t>
            </a:r>
            <a:endParaRPr lang="pt-BR" dirty="0"/>
          </a:p>
          <a:p>
            <a:pPr>
              <a:spcBef>
                <a:spcPts val="600"/>
              </a:spcBef>
            </a:pPr>
            <a:endParaRPr lang="pt-BR" dirty="0"/>
          </a:p>
          <a:p>
            <a:pPr algn="ctr">
              <a:spcBef>
                <a:spcPts val="600"/>
              </a:spcBef>
            </a:pPr>
            <a:r>
              <a:rPr lang="pt-BR" dirty="0" smtClean="0">
                <a:latin typeface="Arial Rounded MT Bold" panose="020F0704030504030204" pitchFamily="34" charset="0"/>
              </a:rPr>
              <a:t>prblasi@hotmail.com </a:t>
            </a:r>
            <a:endParaRPr lang="pt-BR" dirty="0">
              <a:latin typeface="Arial Rounded MT Bold" panose="020F07040305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pt-BR" dirty="0" smtClean="0">
                <a:latin typeface="Arial Rounded MT Bold" panose="020F0704030504030204" pitchFamily="34" charset="0"/>
              </a:rPr>
              <a:t>(21) 98200-6716</a:t>
            </a:r>
            <a:endParaRPr lang="pt-BR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8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Group 4"/>
          <p:cNvGrpSpPr/>
          <p:nvPr/>
        </p:nvGrpSpPr>
        <p:grpSpPr>
          <a:xfrm>
            <a:off x="1065488" y="1917528"/>
            <a:ext cx="2975495" cy="1661586"/>
            <a:chOff x="1493357" y="1640224"/>
            <a:chExt cx="2975495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1493357" y="1640224"/>
              <a:ext cx="29754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pt-BR" sz="4000" dirty="0" smtClean="0">
                  <a:solidFill>
                    <a:srgbClr val="2D372D"/>
                  </a:solidFill>
                  <a:latin typeface="DIN-Black"/>
                  <a:cs typeface="DIN-Black"/>
                </a:rPr>
                <a:t>DEFINIÇÃO</a:t>
              </a: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271307" y="1001948"/>
            <a:ext cx="5592297" cy="3269395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115" y="15605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572000" y="1669871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dirty="0"/>
              <a:t>É o processo de aferir e atestar o conhecimento de pessoas para </a:t>
            </a:r>
          </a:p>
          <a:p>
            <a:pPr algn="ctr"/>
            <a:r>
              <a:rPr lang="pt-BR" altLang="pt-BR" sz="2400" b="1" dirty="0"/>
              <a:t>o exercício de </a:t>
            </a:r>
            <a:r>
              <a:rPr lang="pt-BR" altLang="pt-BR" sz="2400" b="1" dirty="0" smtClean="0"/>
              <a:t>cargos, funções </a:t>
            </a:r>
            <a:r>
              <a:rPr lang="pt-BR" altLang="pt-BR" sz="2400" b="1" dirty="0"/>
              <a:t>ou atividades específicas</a:t>
            </a:r>
          </a:p>
        </p:txBody>
      </p:sp>
    </p:spTree>
    <p:extLst>
      <p:ext uri="{BB962C8B-B14F-4D97-AF65-F5344CB8AC3E}">
        <p14:creationId xmlns:p14="http://schemas.microsoft.com/office/powerpoint/2010/main" val="208248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1000754" y="1997694"/>
            <a:ext cx="2719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OBJETIVO</a:t>
            </a:r>
            <a:endParaRPr lang="pt-BR" sz="4000" dirty="0">
              <a:solidFill>
                <a:srgbClr val="2D372D"/>
              </a:solidFill>
              <a:latin typeface="DIN-Black"/>
              <a:cs typeface="DIN-Black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71307" y="990940"/>
            <a:ext cx="5592297" cy="3269395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66" y="2062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704386" y="147147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dirty="0">
                <a:cs typeface="Tahoma" panose="020B0604030504040204" pitchFamily="34" charset="0"/>
              </a:rPr>
              <a:t>Garantir padrão de qualidade do serviço, através da aferição de conhecimentos específicos necessários ao exercício de atividades, cargos ou funções, a custo baixo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65810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0637" y="1997694"/>
            <a:ext cx="2909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PARA QUE </a:t>
            </a:r>
          </a:p>
          <a:p>
            <a:pPr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SERVE?</a:t>
            </a:r>
            <a:endParaRPr lang="pt-BR" sz="4000" dirty="0">
              <a:solidFill>
                <a:srgbClr val="2D372D"/>
              </a:solidFill>
              <a:latin typeface="DIN-Black"/>
              <a:cs typeface="DIN-Black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71307" y="990940"/>
            <a:ext cx="5592297" cy="3269395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66" y="2062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781455" y="14852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dirty="0">
                <a:cs typeface="Tahoma" panose="020B0604030504040204" pitchFamily="34" charset="0"/>
              </a:rPr>
              <a:t>Reconhecer a existência do conhecimento necessário para o desempenho da atividade, garantindo  perante a sociedade a competência do profissional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52414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965" y="1997694"/>
            <a:ext cx="3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COMO FAZER?</a:t>
            </a:r>
            <a:endParaRPr lang="pt-BR" sz="4000" dirty="0">
              <a:solidFill>
                <a:srgbClr val="2D372D"/>
              </a:solidFill>
              <a:latin typeface="DIN-Black"/>
              <a:cs typeface="DIN-Black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71307" y="990940"/>
            <a:ext cx="5592297" cy="3269395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66" y="2062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667459" y="1177293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b="1" dirty="0"/>
              <a:t>Definindo o conteúdo programático necessário ao exercício de determinada função ou atividade;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altLang="pt-B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b="1" dirty="0"/>
              <a:t>Aplicando uma prova objetiva, em âmbito nacional;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altLang="pt-B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b="1" dirty="0"/>
              <a:t>Concedendo um certificado digital que permanece no site da </a:t>
            </a:r>
            <a:r>
              <a:rPr lang="pt-BR" altLang="pt-BR" b="1" dirty="0" smtClean="0"/>
              <a:t>Entidade Certificadora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4039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973" y="1997694"/>
            <a:ext cx="3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4000" dirty="0" smtClean="0">
                <a:solidFill>
                  <a:srgbClr val="2D372D"/>
                </a:solidFill>
                <a:latin typeface="DIN-Black"/>
                <a:cs typeface="DIN-Black"/>
              </a:rPr>
              <a:t>A AVALIAÇÃO</a:t>
            </a:r>
            <a:endParaRPr lang="pt-BR" sz="4000" dirty="0">
              <a:solidFill>
                <a:srgbClr val="2D372D"/>
              </a:solidFill>
              <a:latin typeface="DIN-Black"/>
              <a:cs typeface="DIN-Black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198038" y="625900"/>
            <a:ext cx="5592297" cy="3269395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766" y="2062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602309" y="153602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sz="2400" b="1" dirty="0">
                <a:cs typeface="Tahoma" panose="020B0604030504040204" pitchFamily="34" charset="0"/>
              </a:rPr>
              <a:t>Prova objetiva com diversas opções  de tecnologia que permitem identificar o nível de conhecimento do candidato</a:t>
            </a:r>
          </a:p>
        </p:txBody>
      </p:sp>
    </p:spTree>
    <p:extLst>
      <p:ext uri="{BB962C8B-B14F-4D97-AF65-F5344CB8AC3E}">
        <p14:creationId xmlns:p14="http://schemas.microsoft.com/office/powerpoint/2010/main" val="50878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4192" y="1917528"/>
            <a:ext cx="2906791" cy="1661586"/>
            <a:chOff x="1562061" y="1640224"/>
            <a:chExt cx="2906791" cy="1661586"/>
          </a:xfrm>
        </p:grpSpPr>
        <p:sp>
          <p:nvSpPr>
            <p:cNvPr id="3" name="TextBox 2"/>
            <p:cNvSpPr txBox="1"/>
            <p:nvPr/>
          </p:nvSpPr>
          <p:spPr>
            <a:xfrm>
              <a:off x="4284121" y="1640224"/>
              <a:ext cx="1847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90000"/>
                </a:lnSpc>
              </a:pPr>
              <a:endParaRPr lang="pt-BR" sz="4000" dirty="0">
                <a:solidFill>
                  <a:srgbClr val="2D372D"/>
                </a:solidFill>
                <a:latin typeface="DIN-Black"/>
                <a:cs typeface="DIN-Black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061" y="2840145"/>
              <a:ext cx="29067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pt-BR" sz="2400" dirty="0">
                <a:solidFill>
                  <a:srgbClr val="145C29"/>
                </a:solidFill>
                <a:latin typeface="DIN-MediumItalic"/>
                <a:cs typeface="DIN-MediumItalic"/>
              </a:endParaRPr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211091" y="898837"/>
            <a:ext cx="943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prstClr val="black"/>
                </a:solidFill>
              </a:rPr>
              <a:t>    </a:t>
            </a:r>
            <a:r>
              <a:rPr lang="pt-BR" sz="3200" b="1" dirty="0" smtClean="0">
                <a:solidFill>
                  <a:prstClr val="black"/>
                </a:solidFill>
              </a:rPr>
              <a:t>RESUMO DO PRODUTO</a:t>
            </a:r>
            <a:endParaRPr lang="pt-BR" sz="3200" b="1" dirty="0">
              <a:solidFill>
                <a:prstClr val="black"/>
              </a:solidFill>
            </a:endParaRPr>
          </a:p>
        </p:txBody>
      </p:sp>
      <p:grpSp>
        <p:nvGrpSpPr>
          <p:cNvPr id="21" name="Group 9"/>
          <p:cNvGrpSpPr/>
          <p:nvPr/>
        </p:nvGrpSpPr>
        <p:grpSpPr>
          <a:xfrm>
            <a:off x="312420" y="1907917"/>
            <a:ext cx="8915400" cy="1850717"/>
            <a:chOff x="4570726" y="1398991"/>
            <a:chExt cx="4788057" cy="2121666"/>
          </a:xfrm>
        </p:grpSpPr>
        <p:sp>
          <p:nvSpPr>
            <p:cNvPr id="22" name="Rectangle 6"/>
            <p:cNvSpPr/>
            <p:nvPr/>
          </p:nvSpPr>
          <p:spPr>
            <a:xfrm>
              <a:off x="4570726" y="1398991"/>
              <a:ext cx="4788057" cy="2121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23" name="Rectangle 7"/>
            <p:cNvSpPr/>
            <p:nvPr/>
          </p:nvSpPr>
          <p:spPr>
            <a:xfrm>
              <a:off x="4570726" y="1398991"/>
              <a:ext cx="50805" cy="2121666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prstClr val="white"/>
                </a:solidFill>
              </a:endParaRPr>
            </a:p>
          </p:txBody>
        </p:sp>
      </p:grpSp>
      <p:sp>
        <p:nvSpPr>
          <p:cNvPr id="27" name="CaixaDeTexto 26"/>
          <p:cNvSpPr txBox="1"/>
          <p:nvPr/>
        </p:nvSpPr>
        <p:spPr>
          <a:xfrm>
            <a:off x="407020" y="1868124"/>
            <a:ext cx="852431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altLang="pt-BR" b="1" dirty="0">
                <a:cs typeface="Tahoma" panose="020B0604030504040204" pitchFamily="34" charset="0"/>
              </a:rPr>
              <a:t>Avaliação feita à distância, de forma objetiva, </a:t>
            </a:r>
            <a:r>
              <a:rPr lang="pt-BR" altLang="pt-BR" b="1" dirty="0" smtClean="0">
                <a:cs typeface="Tahoma" panose="020B0604030504040204" pitchFamily="34" charset="0"/>
              </a:rPr>
              <a:t>em conteúdo padronizado, </a:t>
            </a:r>
            <a:r>
              <a:rPr lang="pt-BR" altLang="pt-BR" b="1" dirty="0">
                <a:cs typeface="Tahoma" panose="020B0604030504040204" pitchFamily="34" charset="0"/>
              </a:rPr>
              <a:t>compatível com as exigências </a:t>
            </a:r>
            <a:r>
              <a:rPr lang="pt-BR" altLang="pt-BR" b="1" dirty="0" smtClean="0">
                <a:cs typeface="Tahoma" panose="020B0604030504040204" pitchFamily="34" charset="0"/>
              </a:rPr>
              <a:t>da </a:t>
            </a:r>
            <a:r>
              <a:rPr lang="pt-BR" altLang="pt-BR" b="1" dirty="0">
                <a:cs typeface="Tahoma" panose="020B0604030504040204" pitchFamily="34" charset="0"/>
              </a:rPr>
              <a:t>atividade ou do cargo, podendo definir o nível de conhecimento do candidato,  de acordo com uma escala previamente estabelecida </a:t>
            </a:r>
          </a:p>
          <a:p>
            <a:pPr algn="just"/>
            <a:endParaRPr lang="pt-BR" altLang="pt-BR" b="1" dirty="0">
              <a:solidFill>
                <a:prstClr val="black"/>
              </a:solidFill>
            </a:endParaRPr>
          </a:p>
          <a:p>
            <a:pPr algn="just"/>
            <a:endParaRPr lang="pt-BR" altLang="pt-BR" b="1" dirty="0">
              <a:solidFill>
                <a:prstClr val="black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902898" y="348980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976783" y="3830464"/>
            <a:ext cx="630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prstClr val="black"/>
              </a:solidFill>
            </a:endParaRPr>
          </a:p>
          <a:p>
            <a:endParaRPr lang="pt-BR" sz="1200" dirty="0">
              <a:solidFill>
                <a:prstClr val="black"/>
              </a:solidFill>
            </a:endParaRPr>
          </a:p>
        </p:txBody>
      </p:sp>
      <p:pic>
        <p:nvPicPr>
          <p:cNvPr id="2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60" y="21732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0"/>
            <a:ext cx="5142427" cy="360569"/>
          </a:xfrm>
          <a:prstGeom prst="rect">
            <a:avLst/>
          </a:prstGeom>
          <a:solidFill>
            <a:srgbClr val="4852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43582" y="71878"/>
            <a:ext cx="509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solidFill>
                  <a:srgbClr val="FFFFFF"/>
                </a:solidFill>
                <a:latin typeface="DIN-Regular"/>
                <a:cs typeface="DIN-Regular"/>
              </a:rPr>
              <a:t>CONGRESSO DE INVESTIMENTOS – FLORIANÓPOLIS 2019</a:t>
            </a: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  <a:p>
            <a:endParaRPr lang="pt-BR" sz="800" b="1" dirty="0">
              <a:solidFill>
                <a:srgbClr val="FFFFFF"/>
              </a:solidFill>
              <a:latin typeface="DIN-Regular"/>
              <a:cs typeface="DIN-Regula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2430" y="0"/>
            <a:ext cx="62258" cy="360569"/>
          </a:xfrm>
          <a:prstGeom prst="rect">
            <a:avLst/>
          </a:prstGeom>
          <a:solidFill>
            <a:srgbClr val="54C126"/>
          </a:solidFill>
          <a:ln>
            <a:noFill/>
          </a:ln>
          <a:effectLst>
            <a:outerShdw blurRad="247650" dist="88900" dir="1200000" sx="109000" sy="109000" algn="t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0" name="Group 9"/>
          <p:cNvGrpSpPr/>
          <p:nvPr/>
        </p:nvGrpSpPr>
        <p:grpSpPr>
          <a:xfrm>
            <a:off x="797668" y="1452940"/>
            <a:ext cx="8561115" cy="2804774"/>
            <a:chOff x="4570726" y="1398991"/>
            <a:chExt cx="4788057" cy="2560290"/>
          </a:xfrm>
        </p:grpSpPr>
        <p:sp>
          <p:nvSpPr>
            <p:cNvPr id="7" name="Rectangle 6"/>
            <p:cNvSpPr/>
            <p:nvPr/>
          </p:nvSpPr>
          <p:spPr>
            <a:xfrm>
              <a:off x="4570726" y="1398991"/>
              <a:ext cx="4788057" cy="2560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47650" dist="88900" dir="1200000" sx="109000" sy="109000" algn="tl" rotWithShape="0">
                <a:srgbClr val="000000">
                  <a:alpha val="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0726" y="1398991"/>
              <a:ext cx="67916" cy="2560290"/>
            </a:xfrm>
            <a:prstGeom prst="rect">
              <a:avLst/>
            </a:prstGeom>
            <a:solidFill>
              <a:srgbClr val="54C1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89499" y="1543208"/>
            <a:ext cx="7368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b="1" dirty="0">
                <a:cs typeface="Tahoma" panose="020B0604030504040204" pitchFamily="34" charset="0"/>
              </a:rPr>
              <a:t>Estabelecer padrão de conhecimento e perfil adequado para cada cargo ou função </a:t>
            </a:r>
          </a:p>
          <a:p>
            <a:pPr algn="just"/>
            <a:endParaRPr lang="pt-BR" altLang="pt-BR" b="1" dirty="0">
              <a:cs typeface="Tahoma" panose="020B0604030504040204" pitchFamily="34" charset="0"/>
            </a:endParaRPr>
          </a:p>
          <a:p>
            <a:pPr algn="just"/>
            <a:r>
              <a:rPr lang="pt-BR" altLang="pt-BR" b="1" dirty="0">
                <a:cs typeface="Tahoma" panose="020B0604030504040204" pitchFamily="34" charset="0"/>
              </a:rPr>
              <a:t>Formalizar o conhecimento necessário através de  programas/bibliografias preestabelecidas</a:t>
            </a:r>
          </a:p>
          <a:p>
            <a:pPr algn="just"/>
            <a:endParaRPr lang="pt-BR" altLang="pt-BR" b="1" dirty="0">
              <a:cs typeface="Tahoma" panose="020B0604030504040204" pitchFamily="34" charset="0"/>
            </a:endParaRPr>
          </a:p>
          <a:p>
            <a:pPr algn="just"/>
            <a:r>
              <a:rPr lang="pt-BR" altLang="pt-BR" b="1" dirty="0">
                <a:cs typeface="Tahoma" panose="020B0604030504040204" pitchFamily="34" charset="0"/>
              </a:rPr>
              <a:t>Democratizar o acesso ao conhecimento, viabilizando  o desenvolvimento autodidata e a evolução na carreira </a:t>
            </a:r>
          </a:p>
          <a:p>
            <a:pPr algn="just"/>
            <a:endParaRPr lang="pt-BR" b="1" dirty="0">
              <a:solidFill>
                <a:srgbClr val="2D372D"/>
              </a:solidFill>
              <a:cs typeface="DIN-Regular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213860" y="838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45920" y="548640"/>
            <a:ext cx="8196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 </a:t>
            </a:r>
            <a:r>
              <a:rPr lang="pt-BR" sz="3200" b="1" dirty="0" smtClean="0"/>
              <a:t>VANTAGENS DA CERTIFICAÇÃO</a:t>
            </a:r>
            <a:endParaRPr lang="pt-BR" sz="3200" b="1" dirty="0"/>
          </a:p>
        </p:txBody>
      </p:sp>
      <p:pic>
        <p:nvPicPr>
          <p:cNvPr id="15" name="Picture 2" descr="ABIP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116" y="36010"/>
            <a:ext cx="21526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90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54C126"/>
        </a:solidFill>
        <a:ln>
          <a:noFill/>
        </a:ln>
        <a:effectLst>
          <a:outerShdw blurRad="247650" dist="88900" dir="1200000" sx="109000" sy="109000" algn="tl" rotWithShape="0">
            <a:srgbClr val="000000">
              <a:alpha val="15000"/>
            </a:srgbClr>
          </a:outerShdw>
        </a:effectLst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910</Words>
  <Application>Microsoft Office PowerPoint</Application>
  <PresentationFormat>Apresentação na tela (16:9)</PresentationFormat>
  <Paragraphs>125</Paragraphs>
  <Slides>20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Arial</vt:lpstr>
      <vt:lpstr>Arial Rounded MT Bold</vt:lpstr>
      <vt:lpstr>Calibri</vt:lpstr>
      <vt:lpstr>DIN-Black</vt:lpstr>
      <vt:lpstr>DIN-MediumItalic</vt:lpstr>
      <vt:lpstr>DIN-Regular</vt:lpstr>
      <vt:lpstr>Tahoma</vt:lpstr>
      <vt:lpstr>Wingdings</vt:lpstr>
      <vt:lpstr>Office Theme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Viu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 Arte 01</dc:creator>
  <cp:lastModifiedBy>Paulo Di Blasi</cp:lastModifiedBy>
  <cp:revision>217</cp:revision>
  <dcterms:created xsi:type="dcterms:W3CDTF">2018-09-03T20:14:09Z</dcterms:created>
  <dcterms:modified xsi:type="dcterms:W3CDTF">2019-03-10T15:06:23Z</dcterms:modified>
</cp:coreProperties>
</file>